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luma" charset="1" panose="00000000000000000000"/>
      <p:regular r:id="rId17"/>
    </p:embeddedFont>
    <p:embeddedFont>
      <p:font typeface="Hero Bold" charset="1" panose="00000500000000000000"/>
      <p:regular r:id="rId18"/>
    </p:embeddedFont>
    <p:embeddedFont>
      <p:font typeface="Hero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adityamazumder.github.io/Water-Foot-print-Calculator/" TargetMode="External" Type="http://schemas.openxmlformats.org/officeDocument/2006/relationships/hyperlink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https://adityamazumder.github.io/Water-Foot-print-Calculator/" TargetMode="External" Type="http://schemas.openxmlformats.org/officeDocument/2006/relationships/hyperlink"/><Relationship Id="rId7" Target="https://adityamazumder.github.io/Water-Foot-print-Calculator/" TargetMode="External" Type="http://schemas.openxmlformats.org/officeDocument/2006/relationships/hyperlink"/><Relationship Id="rId8" Target="https://adityamazumder.github.io/Water-Foot-print-Calculator/" TargetMode="External" Type="http://schemas.openxmlformats.org/officeDocument/2006/relationships/hyperlink"/><Relationship Id="rId9" Target="https://adityamazumder.github.io/Water-Foot-print-Calculator/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https://github.com/AdityaMazumder/Water-Foot-print-Calculator" TargetMode="External" Type="http://schemas.openxmlformats.org/officeDocument/2006/relationships/hyperlink"/><Relationship Id="rId5" Target="https://github.com/AdityaMazumder/Water-Foot-print-Calculator" TargetMode="External" Type="http://schemas.openxmlformats.org/officeDocument/2006/relationships/hyperlink"/><Relationship Id="rId6" Target="https://github.com/AdityaMazumder/Water-Foot-print-Calculator" TargetMode="External" Type="http://schemas.openxmlformats.org/officeDocument/2006/relationships/hyperlink"/><Relationship Id="rId7" Target="https://github.com/AdityaMazumder/Water-Foot-print-Calculator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jpeg" Type="http://schemas.openxmlformats.org/officeDocument/2006/relationships/image"/><Relationship Id="rId5" Target="../media/VAGNs50ZuAA.mp4" Type="http://schemas.openxmlformats.org/officeDocument/2006/relationships/video"/><Relationship Id="rId6" Target="../media/VAGNs50ZuAA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9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40799" y="6446226"/>
            <a:ext cx="20969599" cy="4773308"/>
          </a:xfrm>
          <a:custGeom>
            <a:avLst/>
            <a:gdLst/>
            <a:ahLst/>
            <a:cxnLst/>
            <a:rect r="r" b="b" t="t" l="l"/>
            <a:pathLst>
              <a:path h="4773308" w="20969599">
                <a:moveTo>
                  <a:pt x="0" y="0"/>
                </a:moveTo>
                <a:lnTo>
                  <a:pt x="20969598" y="0"/>
                </a:lnTo>
                <a:lnTo>
                  <a:pt x="20969598" y="4773308"/>
                </a:lnTo>
                <a:lnTo>
                  <a:pt x="0" y="4773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59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17756" y="-523443"/>
            <a:ext cx="6775226" cy="1552143"/>
          </a:xfrm>
          <a:custGeom>
            <a:avLst/>
            <a:gdLst/>
            <a:ahLst/>
            <a:cxnLst/>
            <a:rect r="r" b="b" t="t" l="l"/>
            <a:pathLst>
              <a:path h="1552143" w="6775226">
                <a:moveTo>
                  <a:pt x="0" y="0"/>
                </a:moveTo>
                <a:lnTo>
                  <a:pt x="6775226" y="0"/>
                </a:lnTo>
                <a:lnTo>
                  <a:pt x="6775226" y="1552143"/>
                </a:lnTo>
                <a:lnTo>
                  <a:pt x="0" y="15521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53574" y="-776071"/>
            <a:ext cx="6775226" cy="1552143"/>
          </a:xfrm>
          <a:custGeom>
            <a:avLst/>
            <a:gdLst/>
            <a:ahLst/>
            <a:cxnLst/>
            <a:rect r="r" b="b" t="t" l="l"/>
            <a:pathLst>
              <a:path h="1552143" w="6775226">
                <a:moveTo>
                  <a:pt x="0" y="0"/>
                </a:moveTo>
                <a:lnTo>
                  <a:pt x="6775225" y="0"/>
                </a:lnTo>
                <a:lnTo>
                  <a:pt x="6775225" y="1552142"/>
                </a:lnTo>
                <a:lnTo>
                  <a:pt x="0" y="1552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8752">
            <a:off x="-1677243" y="6479054"/>
            <a:ext cx="2639226" cy="3360126"/>
          </a:xfrm>
          <a:custGeom>
            <a:avLst/>
            <a:gdLst/>
            <a:ahLst/>
            <a:cxnLst/>
            <a:rect r="r" b="b" t="t" l="l"/>
            <a:pathLst>
              <a:path h="3360126" w="2639226">
                <a:moveTo>
                  <a:pt x="0" y="0"/>
                </a:moveTo>
                <a:lnTo>
                  <a:pt x="2639226" y="0"/>
                </a:lnTo>
                <a:lnTo>
                  <a:pt x="2639226" y="3360126"/>
                </a:lnTo>
                <a:lnTo>
                  <a:pt x="0" y="3360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50220">
            <a:off x="-1535942" y="6541968"/>
            <a:ext cx="4367285" cy="4962823"/>
          </a:xfrm>
          <a:custGeom>
            <a:avLst/>
            <a:gdLst/>
            <a:ahLst/>
            <a:cxnLst/>
            <a:rect r="r" b="b" t="t" l="l"/>
            <a:pathLst>
              <a:path h="4962823" w="4367285">
                <a:moveTo>
                  <a:pt x="0" y="0"/>
                </a:moveTo>
                <a:lnTo>
                  <a:pt x="4367284" y="0"/>
                </a:lnTo>
                <a:lnTo>
                  <a:pt x="4367284" y="4962823"/>
                </a:lnTo>
                <a:lnTo>
                  <a:pt x="0" y="49628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72092">
            <a:off x="15541381" y="7404102"/>
            <a:ext cx="4307880" cy="4135565"/>
          </a:xfrm>
          <a:custGeom>
            <a:avLst/>
            <a:gdLst/>
            <a:ahLst/>
            <a:cxnLst/>
            <a:rect r="r" b="b" t="t" l="l"/>
            <a:pathLst>
              <a:path h="4135565" w="4307880">
                <a:moveTo>
                  <a:pt x="0" y="0"/>
                </a:moveTo>
                <a:lnTo>
                  <a:pt x="4307880" y="0"/>
                </a:lnTo>
                <a:lnTo>
                  <a:pt x="4307880" y="4135564"/>
                </a:lnTo>
                <a:lnTo>
                  <a:pt x="0" y="4135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41187" y="8873993"/>
            <a:ext cx="2202736" cy="3154961"/>
          </a:xfrm>
          <a:custGeom>
            <a:avLst/>
            <a:gdLst/>
            <a:ahLst/>
            <a:cxnLst/>
            <a:rect r="r" b="b" t="t" l="l"/>
            <a:pathLst>
              <a:path h="3154961" w="2202736">
                <a:moveTo>
                  <a:pt x="0" y="0"/>
                </a:moveTo>
                <a:lnTo>
                  <a:pt x="2202736" y="0"/>
                </a:lnTo>
                <a:lnTo>
                  <a:pt x="2202736" y="3154960"/>
                </a:lnTo>
                <a:lnTo>
                  <a:pt x="0" y="31549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84794" y="9023380"/>
            <a:ext cx="2248079" cy="3937718"/>
          </a:xfrm>
          <a:custGeom>
            <a:avLst/>
            <a:gdLst/>
            <a:ahLst/>
            <a:cxnLst/>
            <a:rect r="r" b="b" t="t" l="l"/>
            <a:pathLst>
              <a:path h="3937718" w="2248079">
                <a:moveTo>
                  <a:pt x="0" y="0"/>
                </a:moveTo>
                <a:lnTo>
                  <a:pt x="2248079" y="0"/>
                </a:lnTo>
                <a:lnTo>
                  <a:pt x="2248079" y="3937718"/>
                </a:lnTo>
                <a:lnTo>
                  <a:pt x="0" y="39377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51058" y="3006421"/>
            <a:ext cx="12929666" cy="342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310"/>
              </a:lnSpc>
              <a:spcBef>
                <a:spcPct val="0"/>
              </a:spcBef>
            </a:pPr>
            <a:r>
              <a:rPr lang="en-US" sz="12100">
                <a:solidFill>
                  <a:srgbClr val="EEF2E8"/>
                </a:solidFill>
                <a:latin typeface="Pluma"/>
                <a:ea typeface="Pluma"/>
                <a:cs typeface="Pluma"/>
                <a:sym typeface="Pluma"/>
              </a:rPr>
              <a:t>WATER FOOTPRINT CALCULATOR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87704" y="7890450"/>
            <a:ext cx="9912591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EEF2E8"/>
                </a:solidFill>
                <a:latin typeface="Hero Bold"/>
                <a:ea typeface="Hero Bold"/>
                <a:cs typeface="Hero Bold"/>
                <a:sym typeface="Hero Bold"/>
              </a:rPr>
              <a:t> CHY1006 - Environmental Sustainability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EEF2E8"/>
                </a:solidFill>
                <a:latin typeface="Hero Bold"/>
                <a:ea typeface="Hero Bold"/>
                <a:cs typeface="Hero Bold"/>
                <a:sym typeface="Hero Bold"/>
              </a:rPr>
              <a:t>Teacher : Dr. Saurav Prasad</a:t>
            </a:r>
          </a:p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EEF2E8"/>
                </a:solidFill>
                <a:latin typeface="Hero Bold"/>
                <a:ea typeface="Hero Bold"/>
                <a:cs typeface="Hero Bold"/>
                <a:sym typeface="Hero Bold"/>
              </a:rPr>
              <a:t>Interim-Semester 2024-25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57470" y="1558542"/>
            <a:ext cx="899610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EEF2E8"/>
                </a:solidFill>
                <a:latin typeface="Hero Bold"/>
                <a:ea typeface="Hero Bold"/>
                <a:cs typeface="Hero Bold"/>
                <a:sym typeface="Hero Bold"/>
              </a:rPr>
              <a:t>TEAM NAME : WATERVATION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272010">
            <a:off x="-3379831" y="1432015"/>
            <a:ext cx="12260159" cy="7422969"/>
          </a:xfrm>
          <a:custGeom>
            <a:avLst/>
            <a:gdLst/>
            <a:ahLst/>
            <a:cxnLst/>
            <a:rect r="r" b="b" t="t" l="l"/>
            <a:pathLst>
              <a:path h="7422969" w="12260159">
                <a:moveTo>
                  <a:pt x="12260159" y="0"/>
                </a:moveTo>
                <a:lnTo>
                  <a:pt x="0" y="0"/>
                </a:lnTo>
                <a:lnTo>
                  <a:pt x="0" y="7422970"/>
                </a:lnTo>
                <a:lnTo>
                  <a:pt x="12260159" y="7422970"/>
                </a:lnTo>
                <a:lnTo>
                  <a:pt x="122601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67605" y="576288"/>
            <a:ext cx="10191999" cy="8308557"/>
            <a:chOff x="0" y="0"/>
            <a:chExt cx="13589332" cy="1107807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8100"/>
              <a:ext cx="13589332" cy="1848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9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256482"/>
                  </a:solidFill>
                  <a:latin typeface="Pluma"/>
                  <a:ea typeface="Pluma"/>
                  <a:cs typeface="Pluma"/>
                  <a:sym typeface="Pluma"/>
                </a:rPr>
                <a:t>Importance of the Water Footprint Calculator: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45246"/>
              <a:ext cx="13589332" cy="366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</a:p>
            <a:p>
              <a:pPr algn="l" marL="518162" indent="-259081" lvl="1">
                <a:lnSpc>
                  <a:spcPts val="36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0F3040"/>
                  </a:solidFill>
                  <a:latin typeface="Hero"/>
                  <a:ea typeface="Hero"/>
                  <a:cs typeface="Hero"/>
                  <a:sym typeface="Hero"/>
                </a:rPr>
                <a:t>The Water Footprint Calculator is a vital tool for understanding and managing your water consumption. By using this tool, you gain insights into your water usage and its environmental impact.</a:t>
              </a:r>
            </a:p>
            <a:p>
              <a:pPr algn="l">
                <a:lnSpc>
                  <a:spcPts val="3600"/>
                </a:lnSpc>
                <a:spcBef>
                  <a:spcPct val="0"/>
                </a:spcBef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240768"/>
              <a:ext cx="13589332" cy="983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256482"/>
                  </a:solidFill>
                  <a:latin typeface="Pluma"/>
                  <a:ea typeface="Pluma"/>
                  <a:cs typeface="Pluma"/>
                  <a:sym typeface="Pluma"/>
                </a:rPr>
                <a:t>Contributing to Sustainability: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482831"/>
              <a:ext cx="13589332" cy="2595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90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F3040"/>
                  </a:solidFill>
                  <a:latin typeface="Hero"/>
                  <a:ea typeface="Hero"/>
                  <a:cs typeface="Hero"/>
                  <a:sym typeface="Hero"/>
                </a:rPr>
                <a:t>Regularly assessing your water footprint helps you make informed choices that contribute to sustainable water management, ensuring the availability of this essential resource for future generations.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10284037">
            <a:off x="-898289" y="-3396778"/>
            <a:ext cx="7241765" cy="6952095"/>
          </a:xfrm>
          <a:custGeom>
            <a:avLst/>
            <a:gdLst/>
            <a:ahLst/>
            <a:cxnLst/>
            <a:rect r="r" b="b" t="t" l="l"/>
            <a:pathLst>
              <a:path h="6952095" w="7241765">
                <a:moveTo>
                  <a:pt x="0" y="0"/>
                </a:moveTo>
                <a:lnTo>
                  <a:pt x="7241766" y="0"/>
                </a:lnTo>
                <a:lnTo>
                  <a:pt x="7241766" y="6952095"/>
                </a:lnTo>
                <a:lnTo>
                  <a:pt x="0" y="6952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3837302"/>
            <a:ext cx="7650814" cy="130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10"/>
              </a:lnSpc>
              <a:spcBef>
                <a:spcPct val="0"/>
              </a:spcBef>
            </a:pPr>
            <a:r>
              <a:rPr lang="en-US" sz="9100">
                <a:solidFill>
                  <a:srgbClr val="256482"/>
                </a:solidFill>
                <a:latin typeface="Pluma"/>
                <a:ea typeface="Pluma"/>
                <a:cs typeface="Pluma"/>
                <a:sym typeface="Pluma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5796191"/>
            <a:ext cx="8000053" cy="3516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9"/>
              </a:lnSpc>
            </a:pPr>
            <a:r>
              <a:rPr lang="en-US" sz="3172">
                <a:solidFill>
                  <a:srgbClr val="0992A8"/>
                </a:solidFill>
                <a:latin typeface="Pluma"/>
                <a:ea typeface="Pluma"/>
                <a:cs typeface="Pluma"/>
                <a:sym typeface="Pluma"/>
              </a:rPr>
              <a:t>ENCOURAGEMENT:</a:t>
            </a:r>
          </a:p>
          <a:p>
            <a:pPr algn="l" marL="684920" indent="-342460" lvl="1">
              <a:lnSpc>
                <a:spcPts val="3489"/>
              </a:lnSpc>
              <a:spcBef>
                <a:spcPct val="0"/>
              </a:spcBef>
              <a:buFont typeface="Arial"/>
              <a:buChar char="•"/>
            </a:pPr>
            <a:r>
              <a:rPr lang="en-US" sz="3172">
                <a:solidFill>
                  <a:srgbClr val="0992A8"/>
                </a:solidFill>
                <a:latin typeface="Pluma"/>
                <a:ea typeface="Pluma"/>
                <a:cs typeface="Pluma"/>
                <a:sym typeface="Pluma"/>
              </a:rPr>
              <a:t>We encourage y</a:t>
            </a:r>
            <a:r>
              <a:rPr lang="en-US" sz="3172">
                <a:solidFill>
                  <a:srgbClr val="0992A8"/>
                </a:solidFill>
                <a:latin typeface="Pluma"/>
                <a:ea typeface="Pluma"/>
                <a:cs typeface="Pluma"/>
                <a:sym typeface="Pluma"/>
              </a:rPr>
              <a:t>OU TO REGULARLY USE THE WATER FOOTPRINT CALCULATOR TO MONITOR YOUR PROGRESS AND CONTINUE REDUCING YOUR WATER USAGE. EVERY SMALL CHANGE MAKES A BIG DIFFERENCE IN CONSERVING OUR PLANET'S WATER RESOURCES.</a:t>
            </a:r>
          </a:p>
          <a:p>
            <a:pPr algn="ctr">
              <a:lnSpc>
                <a:spcPts val="348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272010">
            <a:off x="-3379831" y="1432015"/>
            <a:ext cx="12260159" cy="7422969"/>
          </a:xfrm>
          <a:custGeom>
            <a:avLst/>
            <a:gdLst/>
            <a:ahLst/>
            <a:cxnLst/>
            <a:rect r="r" b="b" t="t" l="l"/>
            <a:pathLst>
              <a:path h="7422969" w="12260159">
                <a:moveTo>
                  <a:pt x="12260159" y="0"/>
                </a:moveTo>
                <a:lnTo>
                  <a:pt x="0" y="0"/>
                </a:lnTo>
                <a:lnTo>
                  <a:pt x="0" y="7422970"/>
                </a:lnTo>
                <a:lnTo>
                  <a:pt x="12260159" y="7422970"/>
                </a:lnTo>
                <a:lnTo>
                  <a:pt x="122601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3820" y="3623228"/>
            <a:ext cx="16597911" cy="2153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594"/>
              </a:lnSpc>
              <a:spcBef>
                <a:spcPct val="0"/>
              </a:spcBef>
            </a:pPr>
            <a:r>
              <a:rPr lang="en-US" sz="15086">
                <a:solidFill>
                  <a:srgbClr val="256482"/>
                </a:solidFill>
                <a:latin typeface="Pluma"/>
                <a:ea typeface="Pluma"/>
                <a:cs typeface="Pluma"/>
                <a:sym typeface="Pluma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64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881">
            <a:off x="12060485" y="4251175"/>
            <a:ext cx="5467686" cy="5248979"/>
          </a:xfrm>
          <a:custGeom>
            <a:avLst/>
            <a:gdLst/>
            <a:ahLst/>
            <a:cxnLst/>
            <a:rect r="r" b="b" t="t" l="l"/>
            <a:pathLst>
              <a:path h="5248979" w="5467686">
                <a:moveTo>
                  <a:pt x="0" y="0"/>
                </a:moveTo>
                <a:lnTo>
                  <a:pt x="5467686" y="0"/>
                </a:lnTo>
                <a:lnTo>
                  <a:pt x="5467686" y="5248979"/>
                </a:lnTo>
                <a:lnTo>
                  <a:pt x="0" y="5248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9131">
            <a:off x="14721758" y="6826367"/>
            <a:ext cx="2002080" cy="3506828"/>
          </a:xfrm>
          <a:custGeom>
            <a:avLst/>
            <a:gdLst/>
            <a:ahLst/>
            <a:cxnLst/>
            <a:rect r="r" b="b" t="t" l="l"/>
            <a:pathLst>
              <a:path h="3506828" w="2002080">
                <a:moveTo>
                  <a:pt x="0" y="0"/>
                </a:moveTo>
                <a:lnTo>
                  <a:pt x="2002080" y="0"/>
                </a:lnTo>
                <a:lnTo>
                  <a:pt x="2002080" y="3506827"/>
                </a:lnTo>
                <a:lnTo>
                  <a:pt x="0" y="3506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62462">
            <a:off x="13048903" y="7290140"/>
            <a:ext cx="1671594" cy="2394211"/>
          </a:xfrm>
          <a:custGeom>
            <a:avLst/>
            <a:gdLst/>
            <a:ahLst/>
            <a:cxnLst/>
            <a:rect r="r" b="b" t="t" l="l"/>
            <a:pathLst>
              <a:path h="2394211" w="1671594">
                <a:moveTo>
                  <a:pt x="0" y="0"/>
                </a:moveTo>
                <a:lnTo>
                  <a:pt x="1671595" y="0"/>
                </a:lnTo>
                <a:lnTo>
                  <a:pt x="1671595" y="2394210"/>
                </a:lnTo>
                <a:lnTo>
                  <a:pt x="0" y="23942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40799" y="8789376"/>
            <a:ext cx="20969599" cy="4773308"/>
          </a:xfrm>
          <a:custGeom>
            <a:avLst/>
            <a:gdLst/>
            <a:ahLst/>
            <a:cxnLst/>
            <a:rect r="r" b="b" t="t" l="l"/>
            <a:pathLst>
              <a:path h="4773308" w="20969599">
                <a:moveTo>
                  <a:pt x="0" y="0"/>
                </a:moveTo>
                <a:lnTo>
                  <a:pt x="20969598" y="0"/>
                </a:lnTo>
                <a:lnTo>
                  <a:pt x="20969598" y="4773308"/>
                </a:lnTo>
                <a:lnTo>
                  <a:pt x="0" y="4773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-16598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86132"/>
            <a:ext cx="16624328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99"/>
              </a:lnSpc>
              <a:spcBef>
                <a:spcPct val="0"/>
              </a:spcBef>
            </a:pPr>
            <a:r>
              <a:rPr lang="en-US" sz="9999">
                <a:solidFill>
                  <a:srgbClr val="EEF2E8"/>
                </a:solidFill>
                <a:latin typeface="Pluma"/>
                <a:ea typeface="Pluma"/>
                <a:cs typeface="Pluma"/>
                <a:sym typeface="Pluma"/>
              </a:rPr>
              <a:t>GROUP MEMBERS :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97519">
            <a:off x="936000" y="2220111"/>
            <a:ext cx="6506543" cy="272092"/>
          </a:xfrm>
          <a:custGeom>
            <a:avLst/>
            <a:gdLst/>
            <a:ahLst/>
            <a:cxnLst/>
            <a:rect r="r" b="b" t="t" l="l"/>
            <a:pathLst>
              <a:path h="272092" w="6506543">
                <a:moveTo>
                  <a:pt x="0" y="0"/>
                </a:moveTo>
                <a:lnTo>
                  <a:pt x="6506543" y="0"/>
                </a:lnTo>
                <a:lnTo>
                  <a:pt x="6506543" y="272092"/>
                </a:lnTo>
                <a:lnTo>
                  <a:pt x="0" y="272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89195" y="5238076"/>
            <a:ext cx="10437997" cy="621543"/>
            <a:chOff x="0" y="0"/>
            <a:chExt cx="13917329" cy="8287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74469"/>
              <a:ext cx="1529277" cy="615534"/>
            </a:xfrm>
            <a:custGeom>
              <a:avLst/>
              <a:gdLst/>
              <a:ahLst/>
              <a:cxnLst/>
              <a:rect r="r" b="b" t="t" l="l"/>
              <a:pathLst>
                <a:path h="615534" w="1529277">
                  <a:moveTo>
                    <a:pt x="0" y="0"/>
                  </a:moveTo>
                  <a:lnTo>
                    <a:pt x="1529277" y="0"/>
                  </a:lnTo>
                  <a:lnTo>
                    <a:pt x="1529277" y="615534"/>
                  </a:lnTo>
                  <a:lnTo>
                    <a:pt x="0" y="615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950297" y="-38100"/>
              <a:ext cx="11967032" cy="866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50"/>
                </a:lnSpc>
                <a:spcBef>
                  <a:spcPct val="0"/>
                </a:spcBef>
              </a:pPr>
              <a:r>
                <a:rPr lang="en-US" sz="4115">
                  <a:solidFill>
                    <a:srgbClr val="EEF2E8"/>
                  </a:solidFill>
                  <a:latin typeface="Hero Bold"/>
                  <a:ea typeface="Hero Bold"/>
                  <a:cs typeface="Hero Bold"/>
                  <a:sym typeface="Hero Bold"/>
                </a:rPr>
                <a:t>Vinay Gore ( 23BSA10003 )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9195" y="6375254"/>
            <a:ext cx="9862817" cy="587293"/>
            <a:chOff x="0" y="0"/>
            <a:chExt cx="13150422" cy="7830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70366"/>
              <a:ext cx="1445007" cy="581615"/>
            </a:xfrm>
            <a:custGeom>
              <a:avLst/>
              <a:gdLst/>
              <a:ahLst/>
              <a:cxnLst/>
              <a:rect r="r" b="b" t="t" l="l"/>
              <a:pathLst>
                <a:path h="581615" w="1445007">
                  <a:moveTo>
                    <a:pt x="0" y="0"/>
                  </a:moveTo>
                  <a:lnTo>
                    <a:pt x="1445007" y="0"/>
                  </a:lnTo>
                  <a:lnTo>
                    <a:pt x="1445007" y="581615"/>
                  </a:lnTo>
                  <a:lnTo>
                    <a:pt x="0" y="581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842827" y="-47625"/>
              <a:ext cx="11307596" cy="830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55"/>
                </a:lnSpc>
                <a:spcBef>
                  <a:spcPct val="0"/>
                </a:spcBef>
              </a:pPr>
              <a:r>
                <a:rPr lang="en-US" sz="3889">
                  <a:solidFill>
                    <a:srgbClr val="EEF2E8"/>
                  </a:solidFill>
                  <a:latin typeface="Hero Bold"/>
                  <a:ea typeface="Hero Bold"/>
                  <a:cs typeface="Hero Bold"/>
                  <a:sym typeface="Hero Bold"/>
                </a:rPr>
                <a:t>Ayush Jha (23BCE10592)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9195" y="2883226"/>
            <a:ext cx="10091988" cy="600940"/>
            <a:chOff x="0" y="0"/>
            <a:chExt cx="13455984" cy="8012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72001"/>
              <a:ext cx="1478583" cy="595130"/>
            </a:xfrm>
            <a:custGeom>
              <a:avLst/>
              <a:gdLst/>
              <a:ahLst/>
              <a:cxnLst/>
              <a:rect r="r" b="b" t="t" l="l"/>
              <a:pathLst>
                <a:path h="595130" w="1478583">
                  <a:moveTo>
                    <a:pt x="0" y="0"/>
                  </a:moveTo>
                  <a:lnTo>
                    <a:pt x="1478583" y="0"/>
                  </a:lnTo>
                  <a:lnTo>
                    <a:pt x="1478583" y="595129"/>
                  </a:lnTo>
                  <a:lnTo>
                    <a:pt x="0" y="595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885646" y="-47625"/>
              <a:ext cx="11570338" cy="848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73"/>
                </a:lnSpc>
                <a:spcBef>
                  <a:spcPct val="0"/>
                </a:spcBef>
              </a:pPr>
              <a:r>
                <a:rPr lang="en-US" sz="3979">
                  <a:solidFill>
                    <a:srgbClr val="EEF2E8"/>
                  </a:solidFill>
                  <a:latin typeface="Hero Bold"/>
                  <a:ea typeface="Hero Bold"/>
                  <a:cs typeface="Hero Bold"/>
                  <a:sym typeface="Hero Bold"/>
                </a:rPr>
                <a:t>Anshul Shukla (23BCE10529)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2081371">
            <a:off x="11356768" y="8712854"/>
            <a:ext cx="1157723" cy="1168344"/>
          </a:xfrm>
          <a:custGeom>
            <a:avLst/>
            <a:gdLst/>
            <a:ahLst/>
            <a:cxnLst/>
            <a:rect r="r" b="b" t="t" l="l"/>
            <a:pathLst>
              <a:path h="1168344" w="1157723">
                <a:moveTo>
                  <a:pt x="0" y="0"/>
                </a:moveTo>
                <a:lnTo>
                  <a:pt x="1157722" y="0"/>
                </a:lnTo>
                <a:lnTo>
                  <a:pt x="1157722" y="1168344"/>
                </a:lnTo>
                <a:lnTo>
                  <a:pt x="0" y="11683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89195" y="4065191"/>
            <a:ext cx="9862817" cy="587293"/>
            <a:chOff x="0" y="0"/>
            <a:chExt cx="13150422" cy="7830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70366"/>
              <a:ext cx="1445007" cy="581615"/>
            </a:xfrm>
            <a:custGeom>
              <a:avLst/>
              <a:gdLst/>
              <a:ahLst/>
              <a:cxnLst/>
              <a:rect r="r" b="b" t="t" l="l"/>
              <a:pathLst>
                <a:path h="581615" w="1445007">
                  <a:moveTo>
                    <a:pt x="0" y="0"/>
                  </a:moveTo>
                  <a:lnTo>
                    <a:pt x="1445007" y="0"/>
                  </a:lnTo>
                  <a:lnTo>
                    <a:pt x="1445007" y="581615"/>
                  </a:lnTo>
                  <a:lnTo>
                    <a:pt x="0" y="581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842827" y="-47625"/>
              <a:ext cx="11307596" cy="830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55"/>
                </a:lnSpc>
                <a:spcBef>
                  <a:spcPct val="0"/>
                </a:spcBef>
              </a:pPr>
              <a:r>
                <a:rPr lang="en-US" sz="3889">
                  <a:solidFill>
                    <a:srgbClr val="EEF2E8"/>
                  </a:solidFill>
                  <a:latin typeface="Hero Bold"/>
                  <a:ea typeface="Hero Bold"/>
                  <a:cs typeface="Hero Bold"/>
                  <a:sym typeface="Hero Bold"/>
                </a:rPr>
                <a:t>Aditya Mazumder (</a:t>
              </a:r>
              <a:r>
                <a:rPr lang="en-US" sz="3889">
                  <a:solidFill>
                    <a:srgbClr val="EEF2E8"/>
                  </a:solidFill>
                  <a:latin typeface="Hero Bold"/>
                  <a:ea typeface="Hero Bold"/>
                  <a:cs typeface="Hero Bold"/>
                  <a:sym typeface="Hero Bold"/>
                </a:rPr>
                <a:t>23BCE10492)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64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40799" y="7963240"/>
            <a:ext cx="20969599" cy="4773308"/>
          </a:xfrm>
          <a:custGeom>
            <a:avLst/>
            <a:gdLst/>
            <a:ahLst/>
            <a:cxnLst/>
            <a:rect r="r" b="b" t="t" l="l"/>
            <a:pathLst>
              <a:path h="4773308" w="20969599">
                <a:moveTo>
                  <a:pt x="0" y="0"/>
                </a:moveTo>
                <a:lnTo>
                  <a:pt x="20969598" y="0"/>
                </a:lnTo>
                <a:lnTo>
                  <a:pt x="20969598" y="4773308"/>
                </a:lnTo>
                <a:lnTo>
                  <a:pt x="0" y="4773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59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0055">
            <a:off x="8169473" y="8005993"/>
            <a:ext cx="1096465" cy="1939086"/>
          </a:xfrm>
          <a:custGeom>
            <a:avLst/>
            <a:gdLst/>
            <a:ahLst/>
            <a:cxnLst/>
            <a:rect r="r" b="b" t="t" l="l"/>
            <a:pathLst>
              <a:path h="1939086" w="1096465">
                <a:moveTo>
                  <a:pt x="0" y="0"/>
                </a:moveTo>
                <a:lnTo>
                  <a:pt x="1096464" y="0"/>
                </a:lnTo>
                <a:lnTo>
                  <a:pt x="1096464" y="1939086"/>
                </a:lnTo>
                <a:lnTo>
                  <a:pt x="0" y="1939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51826" y="2275612"/>
            <a:ext cx="9015211" cy="4717261"/>
          </a:xfrm>
          <a:custGeom>
            <a:avLst/>
            <a:gdLst/>
            <a:ahLst/>
            <a:cxnLst/>
            <a:rect r="r" b="b" t="t" l="l"/>
            <a:pathLst>
              <a:path h="4717261" w="9015211">
                <a:moveTo>
                  <a:pt x="0" y="0"/>
                </a:moveTo>
                <a:lnTo>
                  <a:pt x="9015211" y="0"/>
                </a:lnTo>
                <a:lnTo>
                  <a:pt x="9015211" y="4717261"/>
                </a:lnTo>
                <a:lnTo>
                  <a:pt x="0" y="4717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0327" y="355600"/>
            <a:ext cx="8337378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99"/>
              </a:lnSpc>
              <a:spcBef>
                <a:spcPct val="0"/>
              </a:spcBef>
            </a:pPr>
            <a:r>
              <a:rPr lang="en-US" sz="9999">
                <a:solidFill>
                  <a:srgbClr val="EEF2E8"/>
                </a:solidFill>
                <a:latin typeface="Pluma"/>
                <a:ea typeface="Pluma"/>
                <a:cs typeface="Pluma"/>
                <a:sym typeface="Pluma"/>
              </a:rPr>
              <a:t>INTRODUCTION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695974" y="1787525"/>
            <a:ext cx="10592026" cy="5487045"/>
            <a:chOff x="0" y="0"/>
            <a:chExt cx="14122701" cy="731606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394491"/>
              <a:ext cx="14122701" cy="5921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3690" indent="-281845" lvl="1">
                <a:lnSpc>
                  <a:spcPts val="3916"/>
                </a:lnSpc>
                <a:buFont typeface="Arial"/>
                <a:buChar char="•"/>
              </a:pPr>
              <a:r>
                <a:rPr lang="en-US" sz="2610" spc="-26">
                  <a:solidFill>
                    <a:srgbClr val="EEF2E8"/>
                  </a:solidFill>
                  <a:latin typeface="Hero"/>
                  <a:ea typeface="Hero"/>
                  <a:cs typeface="Hero"/>
                  <a:sym typeface="Hero"/>
                </a:rPr>
                <a:t>A water footprint measures the total volume of freshwater used to produce goods and services consumed by an individual, community, or nation.</a:t>
              </a:r>
            </a:p>
            <a:p>
              <a:pPr algn="l" marL="563690" indent="-281845" lvl="1">
                <a:lnSpc>
                  <a:spcPts val="3916"/>
                </a:lnSpc>
                <a:buFont typeface="Arial"/>
                <a:buChar char="•"/>
              </a:pPr>
              <a:r>
                <a:rPr lang="en-US" sz="2610" spc="-26">
                  <a:solidFill>
                    <a:srgbClr val="EEF2E8"/>
                  </a:solidFill>
                  <a:latin typeface="Hero"/>
                  <a:ea typeface="Hero"/>
                  <a:cs typeface="Hero"/>
                  <a:sym typeface="Hero"/>
                </a:rPr>
                <a:t>It is a crucial indicator of water usage, helping to understand the impact of our consumption on global water resources.</a:t>
              </a:r>
            </a:p>
            <a:p>
              <a:pPr algn="l" marL="563690" indent="-281845" lvl="1">
                <a:lnSpc>
                  <a:spcPts val="3916"/>
                </a:lnSpc>
                <a:buFont typeface="Arial"/>
                <a:buChar char="•"/>
              </a:pPr>
              <a:r>
                <a:rPr lang="en-US" sz="2610" spc="-26">
                  <a:solidFill>
                    <a:srgbClr val="EEF2E8"/>
                  </a:solidFill>
                  <a:latin typeface="Hero"/>
                  <a:ea typeface="Hero"/>
                  <a:cs typeface="Hero"/>
                  <a:sym typeface="Hero"/>
                </a:rPr>
                <a:t>Managing water footprints is essential for sustainability, as it promotes efficient water use, reduces environmental impact, and ensures the availability of water for future generations.</a:t>
              </a:r>
            </a:p>
            <a:p>
              <a:pPr algn="l">
                <a:lnSpc>
                  <a:spcPts val="3916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14122701" cy="894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82"/>
                </a:lnSpc>
                <a:spcBef>
                  <a:spcPct val="0"/>
                </a:spcBef>
              </a:pPr>
              <a:r>
                <a:rPr lang="en-US" sz="4217">
                  <a:solidFill>
                    <a:srgbClr val="EEF2E8"/>
                  </a:solidFill>
                  <a:latin typeface="Pluma"/>
                  <a:ea typeface="Pluma"/>
                  <a:cs typeface="Pluma"/>
                  <a:sym typeface="Pluma"/>
                </a:rPr>
                <a:t>What  is a water footprint calculator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290055">
            <a:off x="2835536" y="8005993"/>
            <a:ext cx="1096465" cy="1939086"/>
          </a:xfrm>
          <a:custGeom>
            <a:avLst/>
            <a:gdLst/>
            <a:ahLst/>
            <a:cxnLst/>
            <a:rect r="r" b="b" t="t" l="l"/>
            <a:pathLst>
              <a:path h="1939086" w="1096465">
                <a:moveTo>
                  <a:pt x="0" y="0"/>
                </a:moveTo>
                <a:lnTo>
                  <a:pt x="1096465" y="0"/>
                </a:lnTo>
                <a:lnTo>
                  <a:pt x="1096465" y="1939086"/>
                </a:lnTo>
                <a:lnTo>
                  <a:pt x="0" y="1939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90055">
            <a:off x="14202812" y="7734389"/>
            <a:ext cx="1096465" cy="1939086"/>
          </a:xfrm>
          <a:custGeom>
            <a:avLst/>
            <a:gdLst/>
            <a:ahLst/>
            <a:cxnLst/>
            <a:rect r="r" b="b" t="t" l="l"/>
            <a:pathLst>
              <a:path h="1939086" w="1096465">
                <a:moveTo>
                  <a:pt x="0" y="0"/>
                </a:moveTo>
                <a:lnTo>
                  <a:pt x="1096465" y="0"/>
                </a:lnTo>
                <a:lnTo>
                  <a:pt x="1096465" y="1939086"/>
                </a:lnTo>
                <a:lnTo>
                  <a:pt x="0" y="1939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40799" y="8789376"/>
            <a:ext cx="20969599" cy="4773308"/>
          </a:xfrm>
          <a:custGeom>
            <a:avLst/>
            <a:gdLst/>
            <a:ahLst/>
            <a:cxnLst/>
            <a:rect r="r" b="b" t="t" l="l"/>
            <a:pathLst>
              <a:path h="4773308" w="20969599">
                <a:moveTo>
                  <a:pt x="0" y="0"/>
                </a:moveTo>
                <a:lnTo>
                  <a:pt x="20969598" y="0"/>
                </a:lnTo>
                <a:lnTo>
                  <a:pt x="20969598" y="4773308"/>
                </a:lnTo>
                <a:lnTo>
                  <a:pt x="0" y="4773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59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5677" y="-473395"/>
            <a:ext cx="9910333" cy="8108454"/>
          </a:xfrm>
          <a:custGeom>
            <a:avLst/>
            <a:gdLst/>
            <a:ahLst/>
            <a:cxnLst/>
            <a:rect r="r" b="b" t="t" l="l"/>
            <a:pathLst>
              <a:path h="8108454" w="9910333">
                <a:moveTo>
                  <a:pt x="0" y="0"/>
                </a:moveTo>
                <a:lnTo>
                  <a:pt x="9910333" y="0"/>
                </a:lnTo>
                <a:lnTo>
                  <a:pt x="9910333" y="8108454"/>
                </a:lnTo>
                <a:lnTo>
                  <a:pt x="0" y="8108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718769"/>
            <a:ext cx="18288000" cy="685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72" indent="-453386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4199" u="sng">
                <a:solidFill>
                  <a:srgbClr val="256482"/>
                </a:solidFill>
                <a:latin typeface="Hero Bold"/>
                <a:ea typeface="Hero Bold"/>
                <a:cs typeface="Hero Bold"/>
                <a:sym typeface="Hero Bold"/>
                <a:hlinkClick r:id="rId6" tooltip="https://adityamazumder.github.io/Water-Foot-print-Calculator/"/>
              </a:rPr>
              <a:t>The Water Footprint Calculator is a tool designed to measure the total water usage associated with an individual, pr</a:t>
            </a:r>
            <a:r>
              <a:rPr lang="en-US" sz="4199" u="sng">
                <a:solidFill>
                  <a:srgbClr val="256482"/>
                </a:solidFill>
                <a:latin typeface="Hero Bold"/>
                <a:ea typeface="Hero Bold"/>
                <a:cs typeface="Hero Bold"/>
                <a:sym typeface="Hero Bold"/>
                <a:hlinkClick r:id="rId7" tooltip="https://adityamazumder.github.io/Water-Foot-print-Calculator/"/>
              </a:rPr>
              <a:t>oduct, or activity.</a:t>
            </a:r>
          </a:p>
          <a:p>
            <a:pPr algn="l" marL="906772" indent="-453386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4199" u="sng">
                <a:solidFill>
                  <a:srgbClr val="256482"/>
                </a:solidFill>
                <a:latin typeface="Hero Bold"/>
                <a:ea typeface="Hero Bold"/>
                <a:cs typeface="Hero Bold"/>
                <a:sym typeface="Hero Bold"/>
                <a:hlinkClick r:id="rId8" tooltip="https://adityamazumder.github.io/Water-Foot-print-Calculator/"/>
              </a:rPr>
              <a:t>Its purpose is to promote sustainable water management by helping users understand their water consumption patterns.</a:t>
            </a:r>
          </a:p>
          <a:p>
            <a:pPr algn="l" marL="906772" indent="-453386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4199" u="sng">
                <a:solidFill>
                  <a:srgbClr val="256482"/>
                </a:solidFill>
                <a:latin typeface="Hero Bold"/>
                <a:ea typeface="Hero Bold"/>
                <a:cs typeface="Hero Bold"/>
                <a:sym typeface="Hero Bold"/>
                <a:hlinkClick r:id="rId9" tooltip="https://adityamazumder.github.io/Water-Foot-print-Calculator/"/>
              </a:rPr>
              <a:t>By using the calculator, users can gain insights into their water usage and take steps to reduce their water footprint, contributing to a more sustainable future.</a:t>
            </a:r>
          </a:p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4199" u="sng">
                <a:solidFill>
                  <a:srgbClr val="F00000"/>
                </a:solidFill>
                <a:latin typeface="Hero Bold"/>
                <a:ea typeface="Hero Bold"/>
                <a:cs typeface="Hero Bold"/>
                <a:sym typeface="Hero Bold"/>
                <a:hlinkClick r:id="rId10" tooltip="https://adityamazumder.github.io/Water-Foot-print-Calculator/"/>
              </a:rPr>
              <a:t>Website link : https://adityamazumder.github.io/Water-Foot-print-Calculator/</a:t>
            </a:r>
          </a:p>
          <a:p>
            <a:pPr algn="ctr">
              <a:lnSpc>
                <a:spcPts val="54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0239">
            <a:off x="-434609" y="-2298972"/>
            <a:ext cx="20199211" cy="4597945"/>
          </a:xfrm>
          <a:custGeom>
            <a:avLst/>
            <a:gdLst/>
            <a:ahLst/>
            <a:cxnLst/>
            <a:rect r="r" b="b" t="t" l="l"/>
            <a:pathLst>
              <a:path h="4597945" w="20199211">
                <a:moveTo>
                  <a:pt x="0" y="4597944"/>
                </a:moveTo>
                <a:lnTo>
                  <a:pt x="20199210" y="4597944"/>
                </a:lnTo>
                <a:lnTo>
                  <a:pt x="20199210" y="0"/>
                </a:lnTo>
                <a:lnTo>
                  <a:pt x="0" y="0"/>
                </a:lnTo>
                <a:lnTo>
                  <a:pt x="0" y="45979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598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34868" y="355600"/>
            <a:ext cx="12418264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99"/>
              </a:lnSpc>
              <a:spcBef>
                <a:spcPct val="0"/>
              </a:spcBef>
            </a:pPr>
            <a:r>
              <a:rPr lang="en-US" sz="9999">
                <a:solidFill>
                  <a:srgbClr val="EEF2E8"/>
                </a:solidFill>
                <a:latin typeface="Pluma"/>
                <a:ea typeface="Pluma"/>
                <a:cs typeface="Pluma"/>
                <a:sym typeface="Pluma"/>
              </a:rPr>
              <a:t>FEATURES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195180"/>
            <a:ext cx="18288000" cy="142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Hero Bold"/>
                <a:ea typeface="Hero Bold"/>
                <a:cs typeface="Hero Bold"/>
                <a:sym typeface="Hero Bold"/>
              </a:rPr>
              <a:t>We have mad a persenal water footprint calculator , which finds out the water conumption of a person in one week . It takes into account all the usual activites performed by person over the course of a week . The following are the features of our water footprint calculator 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4025250"/>
            <a:ext cx="18050347" cy="713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9" indent="-313054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Hero Bold"/>
                <a:ea typeface="Hero Bold"/>
                <a:cs typeface="Hero Bold"/>
                <a:sym typeface="Hero Bold"/>
              </a:rPr>
              <a:t>Easy to Navigate:</a:t>
            </a:r>
          </a:p>
          <a:p>
            <a:pPr algn="l" marL="1252218" indent="-417406" lvl="2">
              <a:lnSpc>
                <a:spcPts val="376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Hero Bold"/>
                <a:ea typeface="Hero Bold"/>
                <a:cs typeface="Hero Bold"/>
                <a:sym typeface="Hero Bold"/>
              </a:rPr>
              <a:t>User-friendly interface designed for a smooth experience.</a:t>
            </a:r>
          </a:p>
          <a:p>
            <a:pPr algn="l" marL="626109" indent="-313054" lvl="1">
              <a:lnSpc>
                <a:spcPts val="376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Hero Bold"/>
                <a:ea typeface="Hero Bold"/>
                <a:cs typeface="Hero Bold"/>
                <a:sym typeface="Hero Bold"/>
              </a:rPr>
              <a:t>Vari</a:t>
            </a:r>
            <a:r>
              <a:rPr lang="en-US" sz="2899">
                <a:solidFill>
                  <a:srgbClr val="000000"/>
                </a:solidFill>
                <a:latin typeface="Hero Bold"/>
                <a:ea typeface="Hero Bold"/>
                <a:cs typeface="Hero Bold"/>
                <a:sym typeface="Hero Bold"/>
              </a:rPr>
              <a:t>ous Categories:</a:t>
            </a:r>
          </a:p>
          <a:p>
            <a:pPr algn="l" marL="1252218" indent="-417406" lvl="2">
              <a:lnSpc>
                <a:spcPts val="3769"/>
              </a:lnSpc>
              <a:spcBef>
                <a:spcPct val="0"/>
              </a:spcBef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Hero Bold"/>
                <a:ea typeface="Hero Bold"/>
                <a:cs typeface="Hero Bold"/>
                <a:sym typeface="Hero Bold"/>
              </a:rPr>
              <a:t>Covers multiple aspects of daily life, including Bathroom, Kitchen, Laundry, and more, to provide a comprehensive water usage assessment.</a:t>
            </a:r>
          </a:p>
          <a:p>
            <a:pPr algn="l" marL="626109" indent="-313054" lvl="1">
              <a:lnSpc>
                <a:spcPts val="376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Hero Bold"/>
                <a:ea typeface="Hero Bold"/>
                <a:cs typeface="Hero Bold"/>
                <a:sym typeface="Hero Bold"/>
              </a:rPr>
              <a:t>Actionable Insights and Tips:</a:t>
            </a:r>
          </a:p>
          <a:p>
            <a:pPr algn="l" marL="1252218" indent="-417406" lvl="2">
              <a:lnSpc>
                <a:spcPts val="3769"/>
              </a:lnSpc>
              <a:spcBef>
                <a:spcPct val="0"/>
              </a:spcBef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Hero Bold"/>
                <a:ea typeface="Hero Bold"/>
                <a:cs typeface="Hero Bold"/>
                <a:sym typeface="Hero Bold"/>
              </a:rPr>
              <a:t>Offers personalized insights and practical tips to help users reduce their water footprint and adopt more sustainable practices.</a:t>
            </a:r>
          </a:p>
          <a:p>
            <a:pPr algn="l" marL="626109" indent="-313054" lvl="1">
              <a:lnSpc>
                <a:spcPts val="376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Hero Bold"/>
                <a:ea typeface="Hero Bold"/>
                <a:cs typeface="Hero Bold"/>
                <a:sym typeface="Hero Bold"/>
              </a:rPr>
              <a:t>Spreads awareness about water conservation techniques</a:t>
            </a:r>
          </a:p>
          <a:p>
            <a:pPr algn="l" marL="626109" indent="-313054" lvl="1">
              <a:lnSpc>
                <a:spcPts val="376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Hero Bold"/>
                <a:ea typeface="Hero Bold"/>
                <a:cs typeface="Hero Bold"/>
                <a:sym typeface="Hero Bold"/>
              </a:rPr>
              <a:t>Minimalistic no-nonsense user interface</a:t>
            </a:r>
          </a:p>
          <a:p>
            <a:pPr algn="l" marL="626109" indent="-313054" lvl="1">
              <a:lnSpc>
                <a:spcPts val="376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Hero Bold"/>
                <a:ea typeface="Hero Bold"/>
                <a:cs typeface="Hero Bold"/>
                <a:sym typeface="Hero Bold"/>
              </a:rPr>
              <a:t>Provides simple straight-forward instructions</a:t>
            </a:r>
          </a:p>
          <a:p>
            <a:pPr algn="l" marL="626109" indent="-313054" lvl="1">
              <a:lnSpc>
                <a:spcPts val="376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Hero Bold"/>
                <a:ea typeface="Hero Bold"/>
                <a:cs typeface="Hero Bold"/>
                <a:sym typeface="Hero Bold"/>
              </a:rPr>
              <a:t>User Instruction : We request you to please click on the next button after you complete your answer , pressing enter will not move the website forward . </a:t>
            </a:r>
          </a:p>
          <a:p>
            <a:pPr algn="l">
              <a:lnSpc>
                <a:spcPts val="3769"/>
              </a:lnSpc>
              <a:spcBef>
                <a:spcPct val="0"/>
              </a:spcBef>
            </a:pPr>
          </a:p>
          <a:p>
            <a:pPr algn="l">
              <a:lnSpc>
                <a:spcPts val="37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0239">
            <a:off x="-570411" y="-1164885"/>
            <a:ext cx="20199211" cy="4597945"/>
          </a:xfrm>
          <a:custGeom>
            <a:avLst/>
            <a:gdLst/>
            <a:ahLst/>
            <a:cxnLst/>
            <a:rect r="r" b="b" t="t" l="l"/>
            <a:pathLst>
              <a:path h="4597945" w="20199211">
                <a:moveTo>
                  <a:pt x="0" y="4597945"/>
                </a:moveTo>
                <a:lnTo>
                  <a:pt x="20199210" y="4597945"/>
                </a:lnTo>
                <a:lnTo>
                  <a:pt x="20199210" y="0"/>
                </a:lnTo>
                <a:lnTo>
                  <a:pt x="0" y="0"/>
                </a:lnTo>
                <a:lnTo>
                  <a:pt x="0" y="45979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59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6739">
            <a:off x="-1340799" y="9122751"/>
            <a:ext cx="20969599" cy="2507274"/>
          </a:xfrm>
          <a:custGeom>
            <a:avLst/>
            <a:gdLst/>
            <a:ahLst/>
            <a:cxnLst/>
            <a:rect r="r" b="b" t="t" l="l"/>
            <a:pathLst>
              <a:path h="2507274" w="20969599">
                <a:moveTo>
                  <a:pt x="0" y="0"/>
                </a:moveTo>
                <a:lnTo>
                  <a:pt x="20969598" y="0"/>
                </a:lnTo>
                <a:lnTo>
                  <a:pt x="20969598" y="2507274"/>
                </a:lnTo>
                <a:lnTo>
                  <a:pt x="0" y="250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40637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0329"/>
            <a:ext cx="16789495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99"/>
              </a:lnSpc>
              <a:spcBef>
                <a:spcPct val="0"/>
              </a:spcBef>
            </a:pPr>
            <a:r>
              <a:rPr lang="en-US" sz="9999">
                <a:solidFill>
                  <a:srgbClr val="256482"/>
                </a:solidFill>
                <a:latin typeface="Pluma"/>
                <a:ea typeface="Pluma"/>
                <a:cs typeface="Pluma"/>
                <a:sym typeface="Pluma"/>
              </a:rPr>
              <a:t>WORKING OF THE WEBSITE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00104" y="3470208"/>
            <a:ext cx="17118091" cy="5321937"/>
            <a:chOff x="0" y="0"/>
            <a:chExt cx="22824121" cy="709591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"/>
              <a:ext cx="22824121" cy="6213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3000" u="sng">
                  <a:solidFill>
                    <a:srgbClr val="256482"/>
                  </a:solidFill>
                  <a:latin typeface="Pluma"/>
                  <a:ea typeface="Pluma"/>
                  <a:cs typeface="Pluma"/>
                  <a:sym typeface="Pluma"/>
                  <a:hlinkClick r:id="rId4" tooltip="https://github.com/AdityaMazumder/Water-Foot-print-Calculator"/>
                </a:rPr>
                <a:t>We have used programming language c++ for making the backend framework , which is the main brain of the water footprint calculator  .</a:t>
              </a:r>
            </a:p>
            <a:p>
              <a:pPr algn="l">
                <a:lnSpc>
                  <a:spcPts val="3300"/>
                </a:lnSpc>
              </a:pPr>
            </a:p>
            <a:p>
              <a:pPr algn="l">
                <a:lnSpc>
                  <a:spcPts val="3300"/>
                </a:lnSpc>
              </a:pPr>
              <a:r>
                <a:rPr lang="en-US" sz="3000" u="sng">
                  <a:solidFill>
                    <a:srgbClr val="256482"/>
                  </a:solidFill>
                  <a:latin typeface="Pluma"/>
                  <a:ea typeface="Pluma"/>
                  <a:cs typeface="Pluma"/>
                  <a:sym typeface="Pluma"/>
                  <a:hlinkClick r:id="rId5" tooltip="https://github.com/AdityaMazumder/Water-Foot-print-Calculator"/>
                </a:rPr>
                <a:t>For making the website framework and designing the website we have used HTML and css programming.</a:t>
              </a:r>
            </a:p>
            <a:p>
              <a:pPr algn="l">
                <a:lnSpc>
                  <a:spcPts val="3300"/>
                </a:lnSpc>
              </a:pPr>
            </a:p>
            <a:p>
              <a:pPr algn="l">
                <a:lnSpc>
                  <a:spcPts val="3300"/>
                </a:lnSpc>
              </a:pPr>
              <a:r>
                <a:rPr lang="en-US" sz="3000" u="sng">
                  <a:solidFill>
                    <a:srgbClr val="256482"/>
                  </a:solidFill>
                  <a:latin typeface="Pluma"/>
                  <a:ea typeface="Pluma"/>
                  <a:cs typeface="Pluma"/>
                  <a:sym typeface="Pluma"/>
                  <a:hlinkClick r:id="rId6" tooltip="https://github.com/AdityaMazumder/Water-Foot-print-Calculator"/>
                </a:rPr>
                <a:t>For Integrating the backend c++ code with the frontend we have used Python (using Flask).</a:t>
              </a:r>
            </a:p>
            <a:p>
              <a:pPr algn="l">
                <a:lnSpc>
                  <a:spcPts val="3300"/>
                </a:lnSpc>
              </a:pPr>
            </a:p>
            <a:p>
              <a:pPr algn="l">
                <a:lnSpc>
                  <a:spcPts val="3300"/>
                </a:lnSpc>
              </a:pPr>
              <a:r>
                <a:rPr lang="en-US" sz="3000" u="sng">
                  <a:solidFill>
                    <a:srgbClr val="256482"/>
                  </a:solidFill>
                  <a:latin typeface="Pluma"/>
                  <a:ea typeface="Pluma"/>
                  <a:cs typeface="Pluma"/>
                  <a:sym typeface="Pluma"/>
                  <a:hlinkClick r:id="rId7" tooltip="https://github.com/AdityaMazumder/Water-Foot-print-Calculator"/>
                </a:rPr>
                <a:t>GITHUB lINK : https://github.com/AdityaMazumder/Water-Foot-print-Calculator</a:t>
              </a:r>
            </a:p>
            <a:p>
              <a:pPr algn="l" marL="0" indent="0" lvl="0">
                <a:lnSpc>
                  <a:spcPts val="6600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481872"/>
              <a:ext cx="22824121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9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739">
            <a:off x="-1340799" y="9122751"/>
            <a:ext cx="20969599" cy="2507274"/>
          </a:xfrm>
          <a:custGeom>
            <a:avLst/>
            <a:gdLst/>
            <a:ahLst/>
            <a:cxnLst/>
            <a:rect r="r" b="b" t="t" l="l"/>
            <a:pathLst>
              <a:path h="2507274" w="20969599">
                <a:moveTo>
                  <a:pt x="0" y="0"/>
                </a:moveTo>
                <a:lnTo>
                  <a:pt x="20969598" y="0"/>
                </a:lnTo>
                <a:lnTo>
                  <a:pt x="20969598" y="2507274"/>
                </a:lnTo>
                <a:lnTo>
                  <a:pt x="0" y="250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4063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90239">
            <a:off x="-598981" y="-2707459"/>
            <a:ext cx="20199211" cy="4597945"/>
          </a:xfrm>
          <a:custGeom>
            <a:avLst/>
            <a:gdLst/>
            <a:ahLst/>
            <a:cxnLst/>
            <a:rect r="r" b="b" t="t" l="l"/>
            <a:pathLst>
              <a:path h="4597945" w="20199211">
                <a:moveTo>
                  <a:pt x="0" y="4597945"/>
                </a:moveTo>
                <a:lnTo>
                  <a:pt x="20199210" y="4597945"/>
                </a:lnTo>
                <a:lnTo>
                  <a:pt x="20199210" y="0"/>
                </a:lnTo>
                <a:lnTo>
                  <a:pt x="0" y="0"/>
                </a:lnTo>
                <a:lnTo>
                  <a:pt x="0" y="45979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598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44816"/>
            <a:ext cx="16890630" cy="124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70"/>
              </a:lnSpc>
              <a:spcBef>
                <a:spcPct val="0"/>
              </a:spcBef>
            </a:pPr>
            <a:r>
              <a:rPr lang="en-US" sz="8700">
                <a:solidFill>
                  <a:srgbClr val="256482"/>
                </a:solidFill>
                <a:latin typeface="Pluma"/>
                <a:ea typeface="Pluma"/>
                <a:cs typeface="Pluma"/>
                <a:sym typeface="Pluma"/>
              </a:rPr>
              <a:t>WORKING OF THE BACKEND PROGRAM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9357" y="1660209"/>
            <a:ext cx="17589315" cy="9309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0"/>
              </a:lnSpc>
              <a:spcBef>
                <a:spcPct val="0"/>
              </a:spcBef>
            </a:pPr>
            <a:r>
              <a:rPr lang="en-US" sz="2577">
                <a:solidFill>
                  <a:srgbClr val="256482"/>
                </a:solidFill>
                <a:latin typeface="Hero Bold"/>
                <a:ea typeface="Hero Bold"/>
                <a:cs typeface="Hero Bold"/>
                <a:sym typeface="Hero Bold"/>
              </a:rPr>
              <a:t>Here's an explanation of the c</a:t>
            </a:r>
            <a:r>
              <a:rPr lang="en-US" sz="2577">
                <a:solidFill>
                  <a:srgbClr val="256482"/>
                </a:solidFill>
                <a:latin typeface="Hero Bold"/>
                <a:ea typeface="Hero Bold"/>
                <a:cs typeface="Hero Bold"/>
                <a:sym typeface="Hero Bold"/>
              </a:rPr>
              <a:t>ode in five key points:</a:t>
            </a:r>
          </a:p>
          <a:p>
            <a:pPr algn="l" marL="556424" indent="-278212" lvl="1">
              <a:lnSpc>
                <a:spcPts val="3350"/>
              </a:lnSpc>
              <a:spcBef>
                <a:spcPct val="0"/>
              </a:spcBef>
              <a:buAutoNum type="arabicPeriod" startAt="1"/>
            </a:pPr>
            <a:r>
              <a:rPr lang="en-US" sz="2577">
                <a:solidFill>
                  <a:srgbClr val="256482"/>
                </a:solidFill>
                <a:latin typeface="Hero Bold"/>
                <a:ea typeface="Hero Bold"/>
                <a:cs typeface="Hero Bold"/>
                <a:sym typeface="Hero Bold"/>
              </a:rPr>
              <a:t>Classes and Objects:</a:t>
            </a:r>
          </a:p>
          <a:p>
            <a:pPr algn="l" marL="1112849" indent="-370950" lvl="2">
              <a:lnSpc>
                <a:spcPts val="3350"/>
              </a:lnSpc>
              <a:spcBef>
                <a:spcPct val="0"/>
              </a:spcBef>
              <a:buFont typeface="Arial"/>
              <a:buChar char="⚬"/>
            </a:pPr>
            <a:r>
              <a:rPr lang="en-US" sz="2577">
                <a:solidFill>
                  <a:srgbClr val="256482"/>
                </a:solidFill>
                <a:latin typeface="Hero Bold"/>
                <a:ea typeface="Hero Bold"/>
                <a:cs typeface="Hero Bold"/>
                <a:sym typeface="Hero Bold"/>
              </a:rPr>
              <a:t>The code defines classes like Activity and User to represent different water-using activities and the users performing them.</a:t>
            </a:r>
          </a:p>
          <a:p>
            <a:pPr algn="l" marL="1112849" indent="-370950" lvl="2">
              <a:lnSpc>
                <a:spcPts val="3350"/>
              </a:lnSpc>
              <a:spcBef>
                <a:spcPct val="0"/>
              </a:spcBef>
              <a:buFont typeface="Arial"/>
              <a:buChar char="⚬"/>
            </a:pPr>
            <a:r>
              <a:rPr lang="en-US" sz="2577">
                <a:solidFill>
                  <a:srgbClr val="256482"/>
                </a:solidFill>
                <a:latin typeface="Hero Bold"/>
                <a:ea typeface="Hero Bold"/>
                <a:cs typeface="Hero Bold"/>
                <a:sym typeface="Hero Bold"/>
              </a:rPr>
              <a:t>The Activity class stores the name and water usage associated with a particular activity, while the User class tracks the activities a user performs along with their frequency.</a:t>
            </a:r>
          </a:p>
          <a:p>
            <a:pPr algn="l" marL="556424" indent="-278212" lvl="1">
              <a:lnSpc>
                <a:spcPts val="3350"/>
              </a:lnSpc>
              <a:spcBef>
                <a:spcPct val="0"/>
              </a:spcBef>
              <a:buAutoNum type="arabicPeriod" startAt="1"/>
            </a:pPr>
            <a:r>
              <a:rPr lang="en-US" sz="2577">
                <a:solidFill>
                  <a:srgbClr val="256482"/>
                </a:solidFill>
                <a:latin typeface="Hero Bold"/>
                <a:ea typeface="Hero Bold"/>
                <a:cs typeface="Hero Bold"/>
                <a:sym typeface="Hero Bold"/>
              </a:rPr>
              <a:t>Adding Activities:</a:t>
            </a:r>
          </a:p>
          <a:p>
            <a:pPr algn="l" marL="1112849" indent="-370950" lvl="2">
              <a:lnSpc>
                <a:spcPts val="3350"/>
              </a:lnSpc>
              <a:spcBef>
                <a:spcPct val="0"/>
              </a:spcBef>
              <a:buFont typeface="Arial"/>
              <a:buChar char="⚬"/>
            </a:pPr>
            <a:r>
              <a:rPr lang="en-US" sz="2577">
                <a:solidFill>
                  <a:srgbClr val="256482"/>
                </a:solidFill>
                <a:latin typeface="Hero Bold"/>
                <a:ea typeface="Hero Bold"/>
                <a:cs typeface="Hero Bold"/>
                <a:sym typeface="Hero Bold"/>
              </a:rPr>
              <a:t>The User class allows adding activities via the addActivity method, which takes an Activity object and the frequency of that activity. These are stored in a list within the User class.</a:t>
            </a:r>
          </a:p>
          <a:p>
            <a:pPr algn="l" marL="556424" indent="-278212" lvl="1">
              <a:lnSpc>
                <a:spcPts val="3350"/>
              </a:lnSpc>
              <a:spcBef>
                <a:spcPct val="0"/>
              </a:spcBef>
              <a:buAutoNum type="arabicPeriod" startAt="1"/>
            </a:pPr>
            <a:r>
              <a:rPr lang="en-US" sz="2577">
                <a:solidFill>
                  <a:srgbClr val="256482"/>
                </a:solidFill>
                <a:latin typeface="Hero Bold"/>
                <a:ea typeface="Hero Bold"/>
                <a:cs typeface="Hero Bold"/>
                <a:sym typeface="Hero Bold"/>
              </a:rPr>
              <a:t>Water Footprint Calculation:</a:t>
            </a:r>
          </a:p>
          <a:p>
            <a:pPr algn="l" marL="1112849" indent="-370950" lvl="2">
              <a:lnSpc>
                <a:spcPts val="3350"/>
              </a:lnSpc>
              <a:spcBef>
                <a:spcPct val="0"/>
              </a:spcBef>
              <a:buFont typeface="Arial"/>
              <a:buChar char="⚬"/>
            </a:pPr>
            <a:r>
              <a:rPr lang="en-US" sz="2577">
                <a:solidFill>
                  <a:srgbClr val="256482"/>
                </a:solidFill>
                <a:latin typeface="Hero Bold"/>
                <a:ea typeface="Hero Bold"/>
                <a:cs typeface="Hero Bold"/>
                <a:sym typeface="Hero Bold"/>
              </a:rPr>
              <a:t>The User class has a method called calculateTotalWaterFootprint. This method calculates the user's total water footprint by multiplying the water usage of each activity by its frequency and summing the results.</a:t>
            </a:r>
          </a:p>
          <a:p>
            <a:pPr algn="l" marL="556424" indent="-278212" lvl="1">
              <a:lnSpc>
                <a:spcPts val="3350"/>
              </a:lnSpc>
              <a:spcBef>
                <a:spcPct val="0"/>
              </a:spcBef>
              <a:buAutoNum type="arabicPeriod" startAt="1"/>
            </a:pPr>
            <a:r>
              <a:rPr lang="en-US" sz="2577">
                <a:solidFill>
                  <a:srgbClr val="256482"/>
                </a:solidFill>
                <a:latin typeface="Hero Bold"/>
                <a:ea typeface="Hero Bold"/>
                <a:cs typeface="Hero Bold"/>
                <a:sym typeface="Hero Bold"/>
              </a:rPr>
              <a:t>Initialization of Activities:</a:t>
            </a:r>
          </a:p>
          <a:p>
            <a:pPr algn="l" marL="1112849" indent="-370950" lvl="2">
              <a:lnSpc>
                <a:spcPts val="3350"/>
              </a:lnSpc>
              <a:spcBef>
                <a:spcPct val="0"/>
              </a:spcBef>
              <a:buFont typeface="Arial"/>
              <a:buChar char="⚬"/>
            </a:pPr>
            <a:r>
              <a:rPr lang="en-US" sz="2577">
                <a:solidFill>
                  <a:srgbClr val="256482"/>
                </a:solidFill>
                <a:latin typeface="Hero Bold"/>
                <a:ea typeface="Hero Bold"/>
                <a:cs typeface="Hero Bold"/>
                <a:sym typeface="Hero Bold"/>
              </a:rPr>
              <a:t>The WaterFootprintCalculator constructor initializes a list of predefined activities (e.g., "Taking a bath", "Bathroom sink") that users can select from when calculating their footprint.</a:t>
            </a:r>
          </a:p>
          <a:p>
            <a:pPr algn="l" marL="556424" indent="-278212" lvl="1">
              <a:lnSpc>
                <a:spcPts val="3350"/>
              </a:lnSpc>
              <a:spcBef>
                <a:spcPct val="0"/>
              </a:spcBef>
              <a:buAutoNum type="arabicPeriod" startAt="1"/>
            </a:pPr>
            <a:r>
              <a:rPr lang="en-US" sz="2577">
                <a:solidFill>
                  <a:srgbClr val="256482"/>
                </a:solidFill>
                <a:latin typeface="Hero Bold"/>
                <a:ea typeface="Hero Bold"/>
                <a:cs typeface="Hero Bold"/>
                <a:sym typeface="Hero Bold"/>
              </a:rPr>
              <a:t>User Interaction:</a:t>
            </a:r>
          </a:p>
          <a:p>
            <a:pPr algn="l" marL="1112849" indent="-370950" lvl="2">
              <a:lnSpc>
                <a:spcPts val="3350"/>
              </a:lnSpc>
              <a:spcBef>
                <a:spcPct val="0"/>
              </a:spcBef>
              <a:buFont typeface="Arial"/>
              <a:buChar char="⚬"/>
            </a:pPr>
            <a:r>
              <a:rPr lang="en-US" sz="2577">
                <a:solidFill>
                  <a:srgbClr val="256482"/>
                </a:solidFill>
                <a:latin typeface="Hero Bold"/>
                <a:ea typeface="Hero Bold"/>
                <a:cs typeface="Hero Bold"/>
                <a:sym typeface="Hero Bold"/>
              </a:rPr>
              <a:t>The code utilizes standard input/output streams (std::cin, std::cout) to interact with the user, allowing them to select activities and input the frequency of those activities to calculate their water footprint.</a:t>
            </a:r>
          </a:p>
          <a:p>
            <a:pPr algn="l">
              <a:lnSpc>
                <a:spcPts val="3350"/>
              </a:lnSpc>
              <a:spcBef>
                <a:spcPct val="0"/>
              </a:spcBef>
            </a:pPr>
          </a:p>
          <a:p>
            <a:pPr algn="ctr">
              <a:lnSpc>
                <a:spcPts val="75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739">
            <a:off x="-1340799" y="9122751"/>
            <a:ext cx="20969599" cy="2507274"/>
          </a:xfrm>
          <a:custGeom>
            <a:avLst/>
            <a:gdLst/>
            <a:ahLst/>
            <a:cxnLst/>
            <a:rect r="r" b="b" t="t" l="l"/>
            <a:pathLst>
              <a:path h="2507274" w="20969599">
                <a:moveTo>
                  <a:pt x="0" y="0"/>
                </a:moveTo>
                <a:lnTo>
                  <a:pt x="20969598" y="0"/>
                </a:lnTo>
                <a:lnTo>
                  <a:pt x="20969598" y="2507274"/>
                </a:lnTo>
                <a:lnTo>
                  <a:pt x="0" y="250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4063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90239">
            <a:off x="-570411" y="-1164885"/>
            <a:ext cx="20199211" cy="4597945"/>
          </a:xfrm>
          <a:custGeom>
            <a:avLst/>
            <a:gdLst/>
            <a:ahLst/>
            <a:cxnLst/>
            <a:rect r="r" b="b" t="t" l="l"/>
            <a:pathLst>
              <a:path h="4597945" w="20199211">
                <a:moveTo>
                  <a:pt x="0" y="4597945"/>
                </a:moveTo>
                <a:lnTo>
                  <a:pt x="20199210" y="4597945"/>
                </a:lnTo>
                <a:lnTo>
                  <a:pt x="20199210" y="0"/>
                </a:lnTo>
                <a:lnTo>
                  <a:pt x="0" y="0"/>
                </a:lnTo>
                <a:lnTo>
                  <a:pt x="0" y="45979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5981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11138" r="0" b="0"/>
          <a:stretch>
            <a:fillRect/>
          </a:stretch>
        </p:blipFill>
        <p:spPr>
          <a:xfrm flipH="false" flipV="false" rot="0">
            <a:off x="1828800" y="1787525"/>
            <a:ext cx="14630400" cy="731293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28800" y="355600"/>
            <a:ext cx="16619026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99"/>
              </a:lnSpc>
              <a:spcBef>
                <a:spcPct val="0"/>
              </a:spcBef>
            </a:pPr>
            <a:r>
              <a:rPr lang="en-US" sz="9999">
                <a:solidFill>
                  <a:srgbClr val="256482"/>
                </a:solidFill>
                <a:latin typeface="Pluma"/>
                <a:ea typeface="Pluma"/>
                <a:cs typeface="Pluma"/>
                <a:sym typeface="Pluma"/>
              </a:rPr>
              <a:t>WORKING OF THE WEBSITE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0239">
            <a:off x="-570411" y="-1736385"/>
            <a:ext cx="20199211" cy="4597945"/>
          </a:xfrm>
          <a:custGeom>
            <a:avLst/>
            <a:gdLst/>
            <a:ahLst/>
            <a:cxnLst/>
            <a:rect r="r" b="b" t="t" l="l"/>
            <a:pathLst>
              <a:path h="4597945" w="20199211">
                <a:moveTo>
                  <a:pt x="0" y="4597945"/>
                </a:moveTo>
                <a:lnTo>
                  <a:pt x="20199210" y="4597945"/>
                </a:lnTo>
                <a:lnTo>
                  <a:pt x="20199210" y="0"/>
                </a:lnTo>
                <a:lnTo>
                  <a:pt x="0" y="0"/>
                </a:lnTo>
                <a:lnTo>
                  <a:pt x="0" y="45979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598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582940"/>
            <a:ext cx="17259300" cy="722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0632" indent="-340316" lvl="1">
              <a:lnSpc>
                <a:spcPts val="4098"/>
              </a:lnSpc>
              <a:buFont typeface="Arial"/>
              <a:buChar char="•"/>
            </a:pPr>
            <a:r>
              <a:rPr lang="en-US" sz="3152">
                <a:solidFill>
                  <a:srgbClr val="0F3040"/>
                </a:solidFill>
                <a:latin typeface="Hero Bold"/>
                <a:ea typeface="Hero Bold"/>
                <a:cs typeface="Hero Bold"/>
                <a:sym typeface="Hero Bold"/>
              </a:rPr>
              <a:t>Beyond Calculation:</a:t>
            </a:r>
          </a:p>
          <a:p>
            <a:pPr algn="l" marL="1361265" indent="-453755" lvl="2">
              <a:lnSpc>
                <a:spcPts val="4098"/>
              </a:lnSpc>
              <a:buFont typeface="Arial"/>
              <a:buChar char="⚬"/>
            </a:pPr>
            <a:r>
              <a:rPr lang="en-US" sz="3152">
                <a:solidFill>
                  <a:srgbClr val="0F3040"/>
                </a:solidFill>
                <a:latin typeface="Hero Bold"/>
                <a:ea typeface="Hero Bold"/>
                <a:cs typeface="Hero Bold"/>
                <a:sym typeface="Hero Bold"/>
              </a:rPr>
              <a:t>The Water Footprint Calculator goes beyond just measuring water usage; it also educates users on the importance of water conservation.</a:t>
            </a:r>
          </a:p>
          <a:p>
            <a:pPr algn="l" marL="680632" indent="-340316" lvl="1">
              <a:lnSpc>
                <a:spcPts val="4098"/>
              </a:lnSpc>
              <a:buFont typeface="Arial"/>
              <a:buChar char="•"/>
            </a:pPr>
            <a:r>
              <a:rPr lang="en-US" sz="3152">
                <a:solidFill>
                  <a:srgbClr val="0F3040"/>
                </a:solidFill>
                <a:latin typeface="Hero Bold"/>
                <a:ea typeface="Hero Bold"/>
                <a:cs typeface="Hero Bold"/>
                <a:sym typeface="Hero Bold"/>
              </a:rPr>
              <a:t>Practical Tips:</a:t>
            </a:r>
          </a:p>
          <a:p>
            <a:pPr algn="l" marL="1361265" indent="-453755" lvl="2">
              <a:lnSpc>
                <a:spcPts val="4098"/>
              </a:lnSpc>
              <a:buFont typeface="Arial"/>
              <a:buChar char="⚬"/>
            </a:pPr>
            <a:r>
              <a:rPr lang="en-US" sz="3152">
                <a:solidFill>
                  <a:srgbClr val="0F3040"/>
                </a:solidFill>
                <a:latin typeface="Hero Bold"/>
                <a:ea typeface="Hero Bold"/>
                <a:cs typeface="Hero Bold"/>
                <a:sym typeface="Hero Bold"/>
              </a:rPr>
              <a:t>After calculating your water footprint, the tool offers personalized tips and suggestions to help you reduce water usage in various areas of your life.</a:t>
            </a:r>
          </a:p>
          <a:p>
            <a:pPr algn="l" marL="680632" indent="-340316" lvl="1">
              <a:lnSpc>
                <a:spcPts val="4098"/>
              </a:lnSpc>
              <a:buFont typeface="Arial"/>
              <a:buChar char="•"/>
            </a:pPr>
            <a:r>
              <a:rPr lang="en-US" sz="3152">
                <a:solidFill>
                  <a:srgbClr val="0F3040"/>
                </a:solidFill>
                <a:latin typeface="Hero Bold"/>
                <a:ea typeface="Hero Bold"/>
                <a:cs typeface="Hero Bold"/>
                <a:sym typeface="Hero Bold"/>
              </a:rPr>
              <a:t>Empowering Users:</a:t>
            </a:r>
          </a:p>
          <a:p>
            <a:pPr algn="l" marL="1361265" indent="-453755" lvl="2">
              <a:lnSpc>
                <a:spcPts val="4098"/>
              </a:lnSpc>
              <a:buFont typeface="Arial"/>
              <a:buChar char="⚬"/>
            </a:pPr>
            <a:r>
              <a:rPr lang="en-US" sz="3152">
                <a:solidFill>
                  <a:srgbClr val="0F3040"/>
                </a:solidFill>
                <a:latin typeface="Hero Bold"/>
                <a:ea typeface="Hero Bold"/>
                <a:cs typeface="Hero Bold"/>
                <a:sym typeface="Hero Bold"/>
              </a:rPr>
              <a:t>By providing actionable insights, the tool empowers users to make informed decisions and adopt sustainable practices in their daily routines.</a:t>
            </a:r>
          </a:p>
          <a:p>
            <a:pPr algn="l" marL="680632" indent="-340316" lvl="1">
              <a:lnSpc>
                <a:spcPts val="4098"/>
              </a:lnSpc>
              <a:buFont typeface="Arial"/>
              <a:buChar char="•"/>
            </a:pPr>
            <a:r>
              <a:rPr lang="en-US" sz="3152">
                <a:solidFill>
                  <a:srgbClr val="0F3040"/>
                </a:solidFill>
                <a:latin typeface="Hero Bold"/>
                <a:ea typeface="Hero Bold"/>
                <a:cs typeface="Hero Bold"/>
                <a:sym typeface="Hero Bold"/>
              </a:rPr>
              <a:t>Focus on Sustainability:</a:t>
            </a:r>
          </a:p>
          <a:p>
            <a:pPr algn="l" marL="1361265" indent="-453755" lvl="2">
              <a:lnSpc>
                <a:spcPts val="4098"/>
              </a:lnSpc>
              <a:buFont typeface="Arial"/>
              <a:buChar char="⚬"/>
            </a:pPr>
            <a:r>
              <a:rPr lang="en-US" sz="3152">
                <a:solidFill>
                  <a:srgbClr val="0F3040"/>
                </a:solidFill>
                <a:latin typeface="Hero Bold"/>
                <a:ea typeface="Hero Bold"/>
                <a:cs typeface="Hero Bold"/>
                <a:sym typeface="Hero Bold"/>
              </a:rPr>
              <a:t>The ultimate goal is to promote sustainable water management and raise awareness about the critical need to conserve our precious water resources.</a:t>
            </a:r>
          </a:p>
          <a:p>
            <a:pPr algn="l" marL="0" indent="0" lvl="0">
              <a:lnSpc>
                <a:spcPts val="8518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-1861837" y="7401649"/>
            <a:ext cx="5781074" cy="6542368"/>
          </a:xfrm>
          <a:custGeom>
            <a:avLst/>
            <a:gdLst/>
            <a:ahLst/>
            <a:cxnLst/>
            <a:rect r="r" b="b" t="t" l="l"/>
            <a:pathLst>
              <a:path h="6542368" w="5781074">
                <a:moveTo>
                  <a:pt x="5781074" y="0"/>
                </a:moveTo>
                <a:lnTo>
                  <a:pt x="0" y="0"/>
                </a:lnTo>
                <a:lnTo>
                  <a:pt x="0" y="6542368"/>
                </a:lnTo>
                <a:lnTo>
                  <a:pt x="5781074" y="6542368"/>
                </a:lnTo>
                <a:lnTo>
                  <a:pt x="57810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619125"/>
            <a:ext cx="18680280" cy="1264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80"/>
              </a:lnSpc>
              <a:spcBef>
                <a:spcPct val="0"/>
              </a:spcBef>
            </a:pPr>
            <a:r>
              <a:rPr lang="en-US" sz="8800">
                <a:solidFill>
                  <a:srgbClr val="EEF2E8"/>
                </a:solidFill>
                <a:latin typeface="Pluma"/>
                <a:ea typeface="Pluma"/>
                <a:cs typeface="Pluma"/>
                <a:sym typeface="Pluma"/>
              </a:rPr>
              <a:t>RAISING AWARENESS &amp; PROVIDING TIPS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DAGNsfERDFM</dc:identifier>
  <dcterms:modified xsi:type="dcterms:W3CDTF">2011-08-01T06:04:30Z</dcterms:modified>
  <cp:revision>1</cp:revision>
  <dc:title>Water footprint Calculator</dc:title>
</cp:coreProperties>
</file>